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62" r:id="rId3"/>
    <p:sldId id="407" r:id="rId4"/>
    <p:sldId id="495" r:id="rId5"/>
    <p:sldId id="463" r:id="rId6"/>
    <p:sldId id="464" r:id="rId7"/>
    <p:sldId id="465" r:id="rId8"/>
    <p:sldId id="466" r:id="rId9"/>
    <p:sldId id="467" r:id="rId10"/>
    <p:sldId id="468" r:id="rId11"/>
    <p:sldId id="506" r:id="rId12"/>
    <p:sldId id="501" r:id="rId13"/>
    <p:sldId id="502" r:id="rId14"/>
    <p:sldId id="503" r:id="rId15"/>
    <p:sldId id="505" r:id="rId16"/>
    <p:sldId id="507" r:id="rId17"/>
    <p:sldId id="496" r:id="rId18"/>
    <p:sldId id="497" r:id="rId19"/>
    <p:sldId id="498" r:id="rId20"/>
    <p:sldId id="500" r:id="rId21"/>
    <p:sldId id="499" r:id="rId22"/>
    <p:sldId id="300" r:id="rId2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70"/>
    <a:srgbClr val="FFCC00"/>
    <a:srgbClr val="993366"/>
    <a:srgbClr val="FFFF00"/>
    <a:srgbClr val="C4BD97"/>
    <a:srgbClr val="0000FF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9511" autoAdjust="0"/>
  </p:normalViewPr>
  <p:slideViewPr>
    <p:cSldViewPr snapToGrid="0">
      <p:cViewPr>
        <p:scale>
          <a:sx n="103" d="100"/>
          <a:sy n="103" d="100"/>
        </p:scale>
        <p:origin x="-73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508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0D27C3F1-961D-4122-A6B5-4009A36A3E6F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67D381C4-82AB-4911-A002-C7B9E682D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12840"/>
          <a:stretch>
            <a:fillRect/>
          </a:stretch>
        </p:blipFill>
        <p:spPr bwMode="auto">
          <a:xfrm>
            <a:off x="0" y="1552575"/>
            <a:ext cx="442753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263" y="1839913"/>
            <a:ext cx="1414462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ecureCod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5038" y="1839913"/>
            <a:ext cx="3128962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1552575"/>
            <a:ext cx="4427538" cy="352425"/>
          </a:xfrm>
          <a:prstGeom prst="rect">
            <a:avLst/>
          </a:prstGeom>
          <a:solidFill>
            <a:srgbClr val="FBC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13263" y="1552575"/>
            <a:ext cx="1414462" cy="352425"/>
          </a:xfrm>
          <a:prstGeom prst="rect">
            <a:avLst/>
          </a:prstGeom>
          <a:solidFill>
            <a:srgbClr val="C55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988050" y="1552575"/>
            <a:ext cx="3155950" cy="352425"/>
          </a:xfrm>
          <a:prstGeom prst="rect">
            <a:avLst/>
          </a:prstGeom>
          <a:solidFill>
            <a:srgbClr val="939B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5927725" cy="1552575"/>
          </a:xfrm>
          <a:prstGeom prst="rect">
            <a:avLst/>
          </a:prstGeom>
          <a:solidFill>
            <a:srgbClr val="F6A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11" descr="sri_logoType_white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175" y="322263"/>
            <a:ext cx="2651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30CD-5B9A-44F7-8009-97F9B66BD32D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E2C6-5204-45A4-959B-57178837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30CD-5B9A-44F7-8009-97F9B66BD32D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E2C6-5204-45A4-959B-57178837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952435" y="6488668"/>
            <a:ext cx="1587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Copyright SRI International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30CD-5B9A-44F7-8009-97F9B66BD32D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E2C6-5204-45A4-959B-57178837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30CD-5B9A-44F7-8009-97F9B66BD32D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E2C6-5204-45A4-959B-57178837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30CD-5B9A-44F7-8009-97F9B66BD32D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E2C6-5204-45A4-959B-57178837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30CD-5B9A-44F7-8009-97F9B66BD32D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E2C6-5204-45A4-959B-57178837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30CD-5B9A-44F7-8009-97F9B66BD32D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E2C6-5204-45A4-959B-57178837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30CD-5B9A-44F7-8009-97F9B66BD32D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E2C6-5204-45A4-959B-57178837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30CD-5B9A-44F7-8009-97F9B66BD32D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E2C6-5204-45A4-959B-57178837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30CD-5B9A-44F7-8009-97F9B66BD32D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32996"/>
            <a:ext cx="2895600" cy="22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SRI International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E2C6-5204-45A4-959B-57178837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32918" y="3570978"/>
            <a:ext cx="8273412" cy="70008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 smtClean="0">
                <a:latin typeface="+mj-lt"/>
                <a:ea typeface="+mj-ea"/>
                <a:cs typeface="+mj-cs"/>
              </a:rPr>
              <a:t>Introuction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to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Malgram</a:t>
            </a:r>
            <a:endParaRPr lang="en-US" sz="3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24614" y="4338245"/>
            <a:ext cx="8162925" cy="1004887"/>
          </a:xfrm>
          <a:prstGeom prst="rect">
            <a:avLst/>
          </a:prstGeom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lnSpc>
                <a:spcPts val="2400"/>
              </a:lnSpc>
              <a:spcAft>
                <a:spcPts val="300"/>
              </a:spcAft>
              <a:defRPr/>
            </a:pPr>
            <a:r>
              <a:rPr lang="en-US" sz="8000" b="1" dirty="0" smtClean="0">
                <a:latin typeface="+mj-lt"/>
                <a:ea typeface="+mj-ea"/>
                <a:cs typeface="+mj-cs"/>
              </a:rPr>
              <a:t>Phillip Porras and Hassen Saidi</a:t>
            </a:r>
          </a:p>
          <a:p>
            <a:pPr>
              <a:lnSpc>
                <a:spcPts val="2400"/>
              </a:lnSpc>
              <a:spcAft>
                <a:spcPts val="300"/>
              </a:spcAft>
              <a:defRPr/>
            </a:pPr>
            <a:r>
              <a:rPr lang="en-US" sz="7200" dirty="0" smtClean="0">
                <a:latin typeface="+mj-lt"/>
                <a:ea typeface="+mj-ea"/>
                <a:cs typeface="+mj-cs"/>
              </a:rPr>
              <a:t>Computer Science Laboratory, SRI International </a:t>
            </a:r>
            <a:r>
              <a:rPr lang="en-US" sz="9600" dirty="0">
                <a:cs typeface="+mn-cs"/>
              </a:rPr>
              <a:t/>
            </a:r>
            <a:br>
              <a:rPr lang="en-US" sz="9600" dirty="0">
                <a:cs typeface="+mn-cs"/>
              </a:rPr>
            </a:br>
            <a:r>
              <a:rPr lang="en-US" sz="5600" dirty="0" smtClean="0">
                <a:cs typeface="+mn-cs"/>
              </a:rPr>
              <a:t>Date: </a:t>
            </a:r>
            <a:r>
              <a:rPr lang="en-US" sz="4800" dirty="0" smtClean="0">
                <a:cs typeface="+mn-cs"/>
              </a:rPr>
              <a:t>2012-02-16</a:t>
            </a:r>
            <a:endParaRPr lang="en-US" sz="9600" dirty="0">
              <a:cs typeface="+mn-cs"/>
            </a:endParaRPr>
          </a:p>
          <a:p>
            <a:pPr marL="230188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8" y="6488668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Copyright SRI International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5"/>
          <a:stretch/>
        </p:blipFill>
        <p:spPr>
          <a:xfrm>
            <a:off x="1140233" y="272821"/>
            <a:ext cx="6945689" cy="61875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7040" y="74550"/>
            <a:ext cx="7169727" cy="6419273"/>
          </a:xfrm>
          <a:prstGeom prst="rect">
            <a:avLst/>
          </a:prstGeom>
          <a:noFill/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7209" y="2888808"/>
            <a:ext cx="6895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Binary Structural Analysis</a:t>
            </a:r>
          </a:p>
        </p:txBody>
      </p:sp>
    </p:spTree>
    <p:extLst>
      <p:ext uri="{BB962C8B-B14F-4D97-AF65-F5344CB8AC3E}">
        <p14:creationId xmlns:p14="http://schemas.microsoft.com/office/powerpoint/2010/main" val="221038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966" y="40812"/>
            <a:ext cx="508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Binary Structural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6692" y="1632094"/>
            <a:ext cx="7074069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Virus Analysis </a:t>
            </a:r>
            <a:r>
              <a:rPr lang="en-US" sz="3200" dirty="0" smtClean="0"/>
              <a:t>–</a:t>
            </a:r>
          </a:p>
          <a:p>
            <a:pPr algn="just"/>
            <a:endParaRPr lang="en-US" sz="2000" dirty="0"/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 err="1" smtClean="0"/>
              <a:t>Malgram</a:t>
            </a:r>
            <a:r>
              <a:rPr lang="en-US" sz="2000" dirty="0" smtClean="0"/>
              <a:t> employs a private interface to </a:t>
            </a:r>
            <a:r>
              <a:rPr lang="en-US" sz="2000" dirty="0" err="1" smtClean="0"/>
              <a:t>VirusTotal</a:t>
            </a:r>
            <a:r>
              <a:rPr lang="en-US" sz="2000" dirty="0" smtClean="0"/>
              <a:t> to vet binary MD5s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We normalize all labels to remove extraneous or non-informative substrings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Using the top 7 AV systems, based on +1M binaries assessed, we perform a Longest Common Substring Analysis on the Binary.</a:t>
            </a:r>
          </a:p>
          <a:p>
            <a:pPr marL="285750" indent="-285750" algn="just">
              <a:buFontTx/>
              <a:buChar char="-"/>
            </a:pPr>
            <a:r>
              <a:rPr lang="en-US" sz="2000" dirty="0" smtClean="0"/>
              <a:t>We produce a final AV diagnosis string based on the LCS, and record all reported AV labels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227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305" y="8640"/>
            <a:ext cx="7245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Binary Structural Analysis:  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FastTrack</a:t>
            </a:r>
            <a:endPara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123" y="1021773"/>
            <a:ext cx="8793091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﻿</a:t>
            </a:r>
            <a:r>
              <a:rPr lang="en-US" sz="2000" b="1" dirty="0"/>
              <a:t>Binary Texture Analysis was proposed as a </a:t>
            </a:r>
            <a:r>
              <a:rPr lang="en-US" sz="2000" b="1" dirty="0" smtClean="0"/>
              <a:t>method for rapid </a:t>
            </a:r>
            <a:r>
              <a:rPr lang="en-US" sz="2000" b="1" dirty="0"/>
              <a:t>binary classification </a:t>
            </a:r>
            <a:endParaRPr lang="en-US" sz="2000" b="1" i="1" dirty="0"/>
          </a:p>
          <a:p>
            <a:r>
              <a:rPr lang="en-US" sz="1200" i="1" dirty="0" smtClean="0"/>
              <a:t>[1] L</a:t>
            </a:r>
            <a:r>
              <a:rPr lang="en-US" sz="1200" i="1" dirty="0"/>
              <a:t>. </a:t>
            </a:r>
            <a:r>
              <a:rPr lang="en-US" sz="1200" i="1" dirty="0" err="1"/>
              <a:t>Nataraj</a:t>
            </a:r>
            <a:r>
              <a:rPr lang="en-US" sz="1200" i="1" dirty="0"/>
              <a:t>, S. </a:t>
            </a:r>
            <a:r>
              <a:rPr lang="en-US" sz="1200" i="1" dirty="0" err="1"/>
              <a:t>Karthikeyan</a:t>
            </a:r>
            <a:r>
              <a:rPr lang="en-US" sz="1200" i="1" dirty="0"/>
              <a:t>, G. Jacob, and B. </a:t>
            </a:r>
            <a:r>
              <a:rPr lang="en-US" sz="1200" i="1" dirty="0" err="1"/>
              <a:t>Manjunath.Malware</a:t>
            </a:r>
            <a:r>
              <a:rPr lang="en-US" sz="1200" i="1" dirty="0"/>
              <a:t> </a:t>
            </a:r>
            <a:r>
              <a:rPr lang="en-US" sz="1200" i="1" dirty="0" smtClean="0"/>
              <a:t>images: Visualization </a:t>
            </a:r>
            <a:r>
              <a:rPr lang="en-US" sz="1200" i="1" dirty="0"/>
              <a:t>and </a:t>
            </a:r>
            <a:r>
              <a:rPr lang="en-US" sz="1200" i="1" dirty="0" smtClean="0"/>
              <a:t>automatic classification.</a:t>
            </a:r>
          </a:p>
          <a:p>
            <a:r>
              <a:rPr lang="en-US" sz="1200" i="1" dirty="0" smtClean="0"/>
              <a:t>In </a:t>
            </a:r>
            <a:r>
              <a:rPr lang="en-US" sz="1200" i="1" dirty="0"/>
              <a:t>Proceedings of </a:t>
            </a:r>
            <a:r>
              <a:rPr lang="en-US" sz="1200" i="1" dirty="0" err="1"/>
              <a:t>VizSec</a:t>
            </a:r>
            <a:r>
              <a:rPr lang="en-US" sz="1200" i="1" dirty="0"/>
              <a:t>, 2011</a:t>
            </a:r>
            <a:r>
              <a:rPr lang="en-US" sz="1200" i="1" dirty="0" smtClean="0"/>
              <a:t>.</a:t>
            </a:r>
          </a:p>
          <a:p>
            <a:endParaRPr lang="en-US" sz="1600" dirty="0"/>
          </a:p>
          <a:p>
            <a:r>
              <a:rPr lang="en-US" sz="2000" b="1" dirty="0" smtClean="0"/>
              <a:t>A </a:t>
            </a:r>
            <a:r>
              <a:rPr lang="en-US" sz="2000" b="1" dirty="0"/>
              <a:t>more recent study conducted a large-scale </a:t>
            </a:r>
            <a:r>
              <a:rPr lang="en-US" sz="2000" b="1" dirty="0" smtClean="0"/>
              <a:t>evaluation of </a:t>
            </a:r>
            <a:r>
              <a:rPr lang="en-US" sz="2000" b="1" dirty="0"/>
              <a:t>this method for supervised </a:t>
            </a:r>
            <a:r>
              <a:rPr lang="en-US" sz="2000" b="1" dirty="0" smtClean="0"/>
              <a:t>classification of </a:t>
            </a:r>
            <a:r>
              <a:rPr lang="en-US" sz="2000" b="1" dirty="0"/>
              <a:t>malicious </a:t>
            </a:r>
            <a:r>
              <a:rPr lang="en-US" sz="2000" b="1" dirty="0" smtClean="0"/>
              <a:t>packed Win32 </a:t>
            </a:r>
            <a:r>
              <a:rPr lang="en-US" sz="2000" b="1" dirty="0"/>
              <a:t>Applications</a:t>
            </a:r>
            <a:r>
              <a:rPr lang="en-US" sz="2000" b="1" dirty="0" smtClean="0"/>
              <a:t>:</a:t>
            </a:r>
          </a:p>
          <a:p>
            <a:r>
              <a:rPr lang="en-US" sz="1200" i="1" dirty="0" smtClean="0"/>
              <a:t>[2] L</a:t>
            </a:r>
            <a:r>
              <a:rPr lang="en-US" sz="1200" i="1" dirty="0"/>
              <a:t>. </a:t>
            </a:r>
            <a:r>
              <a:rPr lang="en-US" sz="1200" i="1" dirty="0" err="1"/>
              <a:t>Nataraj</a:t>
            </a:r>
            <a:r>
              <a:rPr lang="en-US" sz="1200" i="1" dirty="0"/>
              <a:t>, V. Yegneswaran, P.A. Porras, and J. Zhang, "A Comparative Assessment of </a:t>
            </a:r>
            <a:r>
              <a:rPr lang="en-US" sz="1200" i="1" dirty="0" smtClean="0"/>
              <a:t>Malware Classification </a:t>
            </a:r>
            <a:r>
              <a:rPr lang="en-US" sz="1200" i="1" dirty="0"/>
              <a:t>using </a:t>
            </a:r>
            <a:r>
              <a:rPr lang="en-US" sz="1200" i="1" dirty="0" smtClean="0"/>
              <a:t>Binary </a:t>
            </a:r>
          </a:p>
          <a:p>
            <a:r>
              <a:rPr lang="en-US" sz="1200" i="1" dirty="0" smtClean="0"/>
              <a:t>Texture </a:t>
            </a:r>
            <a:r>
              <a:rPr lang="en-US" sz="1200" i="1" dirty="0"/>
              <a:t>Analysis and Dynamic Analysis,"   in Proceedings of the </a:t>
            </a:r>
            <a:r>
              <a:rPr lang="en-US" sz="1200" i="1" dirty="0" smtClean="0"/>
              <a:t>ACM CCS </a:t>
            </a:r>
            <a:r>
              <a:rPr lang="en-US" sz="1200" i="1" dirty="0"/>
              <a:t>Workshop on Artificial Intelligence and </a:t>
            </a:r>
            <a:r>
              <a:rPr lang="en-US" sz="1200" i="1" dirty="0" smtClean="0"/>
              <a:t>Security, </a:t>
            </a:r>
            <a:r>
              <a:rPr lang="en-US" sz="1200" i="1" dirty="0"/>
              <a:t>October 2011</a:t>
            </a:r>
            <a:r>
              <a:rPr lang="en-US" sz="1200" i="1" dirty="0" smtClean="0"/>
              <a:t>.</a:t>
            </a:r>
          </a:p>
          <a:p>
            <a:endParaRPr lang="en-US" sz="2000" dirty="0"/>
          </a:p>
          <a:p>
            <a:r>
              <a:rPr lang="en-US" sz="2000" b="1" dirty="0" smtClean="0"/>
              <a:t>Operational Concept:  (supervised learning)</a:t>
            </a:r>
          </a:p>
          <a:p>
            <a:endParaRPr lang="en-US" sz="10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roduce </a:t>
            </a:r>
            <a:r>
              <a:rPr lang="en-US" sz="1600" dirty="0"/>
              <a:t>a  corpus of labeled well-known binaries. convert  to 2D </a:t>
            </a:r>
            <a:r>
              <a:rPr lang="en-US" sz="1600" dirty="0" err="1"/>
              <a:t>greyscale</a:t>
            </a:r>
            <a:r>
              <a:rPr lang="en-US" sz="1600" dirty="0"/>
              <a:t> images,  </a:t>
            </a:r>
            <a:r>
              <a:rPr lang="en-US" sz="1600" dirty="0" smtClean="0"/>
              <a:t>where dimensions are </a:t>
            </a:r>
            <a:r>
              <a:rPr lang="en-US" sz="1600" dirty="0"/>
              <a:t>based on file  size </a:t>
            </a:r>
            <a:r>
              <a:rPr lang="en-US" sz="1600" dirty="0" smtClean="0"/>
              <a:t>thresholds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Produce </a:t>
            </a:r>
            <a:r>
              <a:rPr lang="en-US" sz="1600" dirty="0"/>
              <a:t>a cluster analysis of the corpus 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Given a new </a:t>
            </a:r>
            <a:r>
              <a:rPr lang="en-US" sz="1600" dirty="0"/>
              <a:t>unknown sample:  binary is cast in a 2D grey scale image    </a:t>
            </a:r>
            <a:endParaRPr lang="en-US" sz="1600" dirty="0" smtClean="0"/>
          </a:p>
          <a:p>
            <a:r>
              <a:rPr lang="en-US" sz="16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erform </a:t>
            </a:r>
            <a:r>
              <a:rPr lang="en-US" sz="1600" i="1" dirty="0" err="1">
                <a:latin typeface="Times New Roman"/>
                <a:cs typeface="Times New Roman"/>
              </a:rPr>
              <a:t>knn</a:t>
            </a:r>
            <a:r>
              <a:rPr lang="en-US" sz="1600" dirty="0"/>
              <a:t> classification to identify closest matched </a:t>
            </a:r>
            <a:r>
              <a:rPr lang="en-US" sz="1600" dirty="0" smtClean="0"/>
              <a:t>binaries. If  </a:t>
            </a:r>
            <a:r>
              <a:rPr lang="en-US" sz="1600" dirty="0"/>
              <a:t>threshold </a:t>
            </a:r>
            <a:r>
              <a:rPr lang="en-US" sz="1600" dirty="0" smtClean="0"/>
              <a:t>similarity is reached, this new sample is known.    </a:t>
            </a:r>
          </a:p>
        </p:txBody>
      </p:sp>
    </p:spTree>
    <p:extLst>
      <p:ext uri="{BB962C8B-B14F-4D97-AF65-F5344CB8AC3E}">
        <p14:creationId xmlns:p14="http://schemas.microsoft.com/office/powerpoint/2010/main" val="303233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305" y="0"/>
            <a:ext cx="7245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Binary Structural Analysis:  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FastTrack</a:t>
            </a:r>
            <a:endPara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909" y="1437824"/>
            <a:ext cx="3174225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﻿</a:t>
            </a:r>
          </a:p>
          <a:p>
            <a:r>
              <a:rPr lang="en-US" sz="2000" b="1" dirty="0" smtClean="0"/>
              <a:t>Benefits</a:t>
            </a:r>
            <a:r>
              <a:rPr lang="en-US" sz="1600" b="1" dirty="0" smtClean="0"/>
              <a:t>:  </a:t>
            </a:r>
          </a:p>
          <a:p>
            <a:endParaRPr lang="en-US" sz="1000" dirty="0" smtClean="0"/>
          </a:p>
          <a:p>
            <a:r>
              <a:rPr lang="en-US" sz="1600" b="1" dirty="0" smtClean="0"/>
              <a:t>Speed</a:t>
            </a:r>
            <a:r>
              <a:rPr lang="en-US" sz="1600" dirty="0" smtClean="0"/>
              <a:t> : attribute collection (binary image casting requires on average 40-50ms, </a:t>
            </a:r>
            <a:r>
              <a:rPr lang="en-US" sz="1600" dirty="0" err="1" smtClean="0"/>
              <a:t>vs</a:t>
            </a:r>
            <a:r>
              <a:rPr lang="en-US" sz="1600" dirty="0" smtClean="0"/>
              <a:t> 30 </a:t>
            </a:r>
            <a:r>
              <a:rPr lang="en-US" sz="1600" dirty="0" err="1" smtClean="0"/>
              <a:t>secs</a:t>
            </a:r>
            <a:r>
              <a:rPr lang="en-US" sz="1600" dirty="0" smtClean="0"/>
              <a:t>  to 3 minutes  (1/4000th the processing time).    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b="1" dirty="0" smtClean="0"/>
              <a:t>Resilience </a:t>
            </a:r>
            <a:r>
              <a:rPr lang="en-US" sz="1600" dirty="0" smtClean="0"/>
              <a:t>: resistant to anti-tracing, anti-reverse   engineering, and common code obfuscations     </a:t>
            </a:r>
          </a:p>
          <a:p>
            <a:endParaRPr lang="en-US" sz="1600" dirty="0" smtClean="0"/>
          </a:p>
          <a:p>
            <a:r>
              <a:rPr lang="en-US" sz="1600" b="1" dirty="0" smtClean="0"/>
              <a:t>Accuracy</a:t>
            </a:r>
            <a:r>
              <a:rPr lang="en-US" sz="1600" dirty="0" smtClean="0"/>
              <a:t> : in [2] we showed this analysis was as    accurate as current classification schemes  based on   dynamic analysis.</a:t>
            </a:r>
            <a:endParaRPr lang="en-US" sz="1600" dirty="0"/>
          </a:p>
        </p:txBody>
      </p:sp>
      <p:pic>
        <p:nvPicPr>
          <p:cNvPr id="4" name="Picture 3" descr="Im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75" y="847045"/>
            <a:ext cx="5071478" cy="56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8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tovo.A.U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97" y="2487200"/>
            <a:ext cx="1461435" cy="3464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2125" y="2277337"/>
            <a:ext cx="1474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Dontovo.AA.UPX</a:t>
            </a:r>
          </a:p>
        </p:txBody>
      </p:sp>
      <p:pic>
        <p:nvPicPr>
          <p:cNvPr id="7" name="Picture 6" descr="Lolyda.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44" y="2496312"/>
            <a:ext cx="1616043" cy="3628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6439" y="2268155"/>
            <a:ext cx="153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Lolyda.AA.PECrypt</a:t>
            </a:r>
            <a:endParaRPr lang="en-US" sz="1400" dirty="0" smtClean="0"/>
          </a:p>
        </p:txBody>
      </p:sp>
      <p:pic>
        <p:nvPicPr>
          <p:cNvPr id="13" name="Picture 12" descr="Image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" y="1840349"/>
            <a:ext cx="5618296" cy="467701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955506" y="1729897"/>
            <a:ext cx="0" cy="4861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5305" y="0"/>
            <a:ext cx="7245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Binary Structural Analysis:  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FastTrack</a:t>
            </a:r>
            <a:endPara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330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039" y="2888808"/>
            <a:ext cx="4469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Dynamic</a:t>
            </a:r>
            <a:r>
              <a:rPr lang="en-US" sz="48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115307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953" y="40812"/>
            <a:ext cx="352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Dynamic Analysis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065" y="996332"/>
            <a:ext cx="8298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Objectives:  execution of an application </a:t>
            </a:r>
            <a:r>
              <a:rPr lang="en-US" sz="2400" dirty="0"/>
              <a:t>in a carefully monitored environment to build a profile </a:t>
            </a:r>
            <a:r>
              <a:rPr lang="en-US" sz="2400" dirty="0" smtClean="0"/>
              <a:t>of its runtime behavior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Malgram</a:t>
            </a:r>
            <a:r>
              <a:rPr lang="en-US" sz="2400" dirty="0" smtClean="0"/>
              <a:t> provides a multi-perspective dynamic </a:t>
            </a:r>
            <a:r>
              <a:rPr lang="en-US" sz="2400" dirty="0"/>
              <a:t>a</a:t>
            </a:r>
            <a:r>
              <a:rPr lang="en-US" sz="2400" dirty="0" smtClean="0"/>
              <a:t>nalysis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Trace Oriented </a:t>
            </a:r>
            <a:r>
              <a:rPr lang="en-US" sz="2400" dirty="0" smtClean="0"/>
              <a:t>– API hooking malware at runtime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Live OS Probing </a:t>
            </a:r>
            <a:r>
              <a:rPr lang="en-US" sz="2400" dirty="0" smtClean="0"/>
              <a:t>– polling and interacting with the system as the malware operates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Intelligent Introspection  </a:t>
            </a:r>
            <a:r>
              <a:rPr lang="en-US" sz="2400" dirty="0" smtClean="0"/>
              <a:t>- conducting a comparative analysis of a VM pre-</a:t>
            </a:r>
            <a:r>
              <a:rPr lang="en-US" sz="2400" dirty="0" err="1" smtClean="0"/>
              <a:t>vs</a:t>
            </a:r>
            <a:r>
              <a:rPr lang="en-US" sz="2400" dirty="0" smtClean="0"/>
              <a:t>-post infection</a:t>
            </a:r>
          </a:p>
        </p:txBody>
      </p:sp>
    </p:spTree>
    <p:extLst>
      <p:ext uri="{BB962C8B-B14F-4D97-AF65-F5344CB8AC3E}">
        <p14:creationId xmlns:p14="http://schemas.microsoft.com/office/powerpoint/2010/main" val="101768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285" y="0"/>
            <a:ext cx="675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Dynamic Analysis:  System Tracing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329" y="858067"/>
            <a:ext cx="8190872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Cuckoo Sandbox </a:t>
            </a:r>
            <a:r>
              <a:rPr lang="en-US" sz="2000" dirty="0"/>
              <a:t>–  an open source binary execution sandbox, produced by the </a:t>
            </a:r>
            <a:r>
              <a:rPr lang="en-US" sz="2000" dirty="0" err="1"/>
              <a:t>Honeynet</a:t>
            </a:r>
            <a:r>
              <a:rPr lang="en-US" sz="2000" dirty="0"/>
              <a:t> Project :    http://</a:t>
            </a:r>
            <a:r>
              <a:rPr lang="en-US" sz="2000" dirty="0" err="1"/>
              <a:t>www.cuckoobox.org</a:t>
            </a:r>
            <a:r>
              <a:rPr lang="en-US" sz="2000" dirty="0"/>
              <a:t>/ </a:t>
            </a:r>
            <a:endParaRPr lang="en-US" sz="2000" dirty="0" smtClean="0"/>
          </a:p>
          <a:p>
            <a:r>
              <a:rPr lang="en-US" sz="1400" dirty="0" smtClean="0"/>
              <a:t>(</a:t>
            </a:r>
            <a:r>
              <a:rPr lang="en-US" sz="1400" dirty="0"/>
              <a:t>Google 2010 Summer of code project</a:t>
            </a:r>
            <a:r>
              <a:rPr lang="en-US" sz="1400" dirty="0" smtClean="0"/>
              <a:t>)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﻿</a:t>
            </a:r>
            <a:r>
              <a:rPr lang="en-US" sz="2000" dirty="0" smtClean="0"/>
              <a:t>Cuckoo employs an API hooking scheme to track key object modifications</a:t>
            </a:r>
          </a:p>
          <a:p>
            <a:endParaRPr lang="en-US" sz="2000" dirty="0"/>
          </a:p>
          <a:p>
            <a:r>
              <a:rPr lang="en-US" sz="2000" dirty="0" smtClean="0"/>
              <a:t>It can capture intermediate/transient state modifications (as they occur)</a:t>
            </a:r>
          </a:p>
          <a:p>
            <a:endParaRPr lang="en-US" sz="2000" dirty="0"/>
          </a:p>
          <a:p>
            <a:r>
              <a:rPr lang="en-US" sz="2000" dirty="0" smtClean="0"/>
              <a:t>Collection Coverage  </a:t>
            </a:r>
          </a:p>
          <a:p>
            <a:endParaRPr lang="en-US" sz="1050" dirty="0" smtClean="0"/>
          </a:p>
          <a:p>
            <a:pPr marL="461963" indent="-231775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Trace </a:t>
            </a:r>
            <a:r>
              <a:rPr lang="en-US" dirty="0"/>
              <a:t>of performed relevant win32 API calls    </a:t>
            </a:r>
            <a:endParaRPr lang="en-US" dirty="0" smtClean="0"/>
          </a:p>
          <a:p>
            <a:pPr marL="461963" indent="-231775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Automatically tracking and tracing spawned processes</a:t>
            </a:r>
          </a:p>
          <a:p>
            <a:pPr marL="461963" indent="-231775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Dump </a:t>
            </a:r>
            <a:r>
              <a:rPr lang="en-US" dirty="0"/>
              <a:t>of network traffic generated during analysis   </a:t>
            </a:r>
            <a:endParaRPr lang="en-US" dirty="0" smtClean="0"/>
          </a:p>
          <a:p>
            <a:pPr marL="461963" indent="-231775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Creation </a:t>
            </a:r>
            <a:r>
              <a:rPr lang="en-US" dirty="0"/>
              <a:t>of screenshots taken during analysis   </a:t>
            </a:r>
            <a:endParaRPr lang="en-US" dirty="0" smtClean="0"/>
          </a:p>
          <a:p>
            <a:pPr marL="461963" indent="-231775">
              <a:buFont typeface="Arial"/>
              <a:buChar char="•"/>
            </a:pPr>
            <a:r>
              <a:rPr lang="en-US" dirty="0" smtClean="0"/>
              <a:t>Dump </a:t>
            </a:r>
            <a:r>
              <a:rPr lang="en-US" dirty="0"/>
              <a:t>of files created, deleted and downloaded by the malware during analysis    Trace of assembly instructions executed by malware process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636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799" y="0"/>
            <a:ext cx="752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Dynamic Analysis:  Live OS Monitoring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87" y="846308"/>
            <a:ext cx="8190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SRI Sandbox </a:t>
            </a:r>
            <a:r>
              <a:rPr lang="en-US" sz="2400" dirty="0" smtClean="0"/>
              <a:t>- </a:t>
            </a:r>
            <a:r>
              <a:rPr lang="en-US" sz="3200" b="1" dirty="0"/>
              <a:t>- </a:t>
            </a:r>
            <a:r>
              <a:rPr lang="en-US" sz="1600" b="1" dirty="0"/>
              <a:t> </a:t>
            </a:r>
            <a:r>
              <a:rPr lang="en-US" sz="2400" dirty="0"/>
              <a:t>our proprietary malicious binary execution environment, which employs </a:t>
            </a:r>
            <a:r>
              <a:rPr lang="en-US" sz="2400" dirty="0" smtClean="0"/>
              <a:t>runtime OS probing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62652" y="2374425"/>
            <a:ext cx="50170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Execution Logic:</a:t>
            </a:r>
          </a:p>
          <a:p>
            <a:endParaRPr lang="en-US" sz="1600" b="1" dirty="0"/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Launch malware process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After 30sec delay, launch forensics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Forensic probing lasts 3 to 5 minutes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Run </a:t>
            </a:r>
            <a:r>
              <a:rPr lang="en-US" sz="2000" b="1" dirty="0" err="1" smtClean="0"/>
              <a:t>dumpit</a:t>
            </a:r>
            <a:r>
              <a:rPr lang="en-US" sz="2000" dirty="0" smtClean="0"/>
              <a:t>  to save full VM State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Power down VM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6303" y="2326935"/>
            <a:ext cx="3888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Comparative Data Collection:</a:t>
            </a:r>
          </a:p>
          <a:p>
            <a:endParaRPr lang="en-US" sz="1600" b="1" dirty="0"/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File system alterations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Registry Modifications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err="1" smtClean="0"/>
              <a:t>Autorun</a:t>
            </a:r>
            <a:r>
              <a:rPr lang="en-US" sz="2000" dirty="0" smtClean="0"/>
              <a:t> / Service alterations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Packet Traces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endParaRPr lang="en-US" sz="2000" dirty="0" smtClean="0"/>
          </a:p>
        </p:txBody>
      </p:sp>
      <p:cxnSp>
        <p:nvCxnSpPr>
          <p:cNvPr id="10" name="Elbow Connector 9"/>
          <p:cNvCxnSpPr/>
          <p:nvPr/>
        </p:nvCxnSpPr>
        <p:spPr>
          <a:xfrm>
            <a:off x="3504147" y="4573960"/>
            <a:ext cx="1857903" cy="964176"/>
          </a:xfrm>
          <a:prstGeom prst="bentConnector3">
            <a:avLst>
              <a:gd name="adj1" fmla="val -63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50291" y="5220663"/>
            <a:ext cx="2186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next to conduct </a:t>
            </a:r>
          </a:p>
          <a:p>
            <a:r>
              <a:rPr lang="en-US" dirty="0" smtClean="0"/>
              <a:t>VM introspection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4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7" y="2300287"/>
            <a:ext cx="3933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95" y="0"/>
            <a:ext cx="839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Dynamic Analysis: Intelligent Introspection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87" y="846308"/>
            <a:ext cx="81908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SRI’s Volatility-based Introspection</a:t>
            </a:r>
            <a:r>
              <a:rPr lang="en-US" sz="2000" dirty="0" smtClean="0"/>
              <a:t> </a:t>
            </a:r>
            <a:r>
              <a:rPr lang="en-US" sz="2800" b="1" dirty="0" smtClean="0"/>
              <a:t>- </a:t>
            </a:r>
            <a:r>
              <a:rPr lang="en-US" sz="2000" dirty="0" smtClean="0"/>
              <a:t>we remount the VM image using </a:t>
            </a:r>
            <a:r>
              <a:rPr lang="en-US" sz="2000" dirty="0" err="1" smtClean="0"/>
              <a:t>VDFuse</a:t>
            </a:r>
            <a:r>
              <a:rPr lang="en-US" sz="2000" dirty="0" smtClean="0"/>
              <a:t> and conduct a pre-to-post VM comparison using the Volatility Framework.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85616" y="2221111"/>
            <a:ext cx="4829397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Comparative Data Collection:</a:t>
            </a:r>
          </a:p>
          <a:p>
            <a:endParaRPr lang="en-US" sz="1600" b="1" dirty="0"/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Process List 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Loaded DLLs to Processes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/>
              <a:t>Fine grained </a:t>
            </a:r>
            <a:r>
              <a:rPr lang="en-US" sz="2000" dirty="0" smtClean="0"/>
              <a:t>File system modifications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System module modifications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Open Network Connections</a:t>
            </a:r>
          </a:p>
          <a:p>
            <a:pPr marL="458788" indent="-2349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SSDT Modifications</a:t>
            </a:r>
          </a:p>
        </p:txBody>
      </p:sp>
    </p:spTree>
    <p:extLst>
      <p:ext uri="{BB962C8B-B14F-4D97-AF65-F5344CB8AC3E}">
        <p14:creationId xmlns:p14="http://schemas.microsoft.com/office/powerpoint/2010/main" val="267345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521" y="199891"/>
            <a:ext cx="8555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Dynamic Analyses:  Complementary Results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327429"/>
              </p:ext>
            </p:extLst>
          </p:nvPr>
        </p:nvGraphicFramePr>
        <p:xfrm>
          <a:off x="277556" y="1197110"/>
          <a:ext cx="8400496" cy="476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319"/>
                <a:gridCol w="2104840"/>
                <a:gridCol w="1975492"/>
                <a:gridCol w="2445845"/>
              </a:tblGrid>
              <a:tr h="6572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FF00"/>
                          </a:solidFill>
                        </a:rPr>
                        <a:t>Reverse</a:t>
                      </a:r>
                      <a:r>
                        <a:rPr lang="en-US" sz="1600" b="0" baseline="0" dirty="0" smtClean="0">
                          <a:solidFill>
                            <a:srgbClr val="FFFF00"/>
                          </a:solidFill>
                        </a:rPr>
                        <a:t> Engineering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rgbClr val="FFFF00"/>
                          </a:solidFill>
                        </a:rPr>
                        <a:t>Weaknesses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Cuckoo</a:t>
                      </a:r>
                    </a:p>
                    <a:p>
                      <a:pPr algn="ctr"/>
                      <a:r>
                        <a:rPr lang="en-US" dirty="0" smtClean="0"/>
                        <a:t>Live</a:t>
                      </a:r>
                      <a:r>
                        <a:rPr lang="en-US" baseline="0" dirty="0" smtClean="0"/>
                        <a:t> System Tracing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SRI</a:t>
                      </a:r>
                      <a:r>
                        <a:rPr lang="en-US" baseline="0" dirty="0" smtClean="0"/>
                        <a:t> Sandbox</a:t>
                      </a:r>
                    </a:p>
                    <a:p>
                      <a:pPr algn="ctr"/>
                      <a:r>
                        <a:rPr lang="en-US" baseline="0" dirty="0" smtClean="0"/>
                        <a:t>Live OS Probing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SRI</a:t>
                      </a:r>
                      <a:r>
                        <a:rPr lang="en-US" baseline="0" dirty="0" smtClean="0"/>
                        <a:t> Volatility Processor</a:t>
                      </a:r>
                    </a:p>
                    <a:p>
                      <a:pPr algn="ctr"/>
                      <a:r>
                        <a:rPr lang="en-US" baseline="0" dirty="0" smtClean="0"/>
                        <a:t>VM Introspection</a:t>
                      </a:r>
                      <a:endParaRPr lang="en-US" dirty="0"/>
                    </a:p>
                  </a:txBody>
                  <a:tcPr/>
                </a:tc>
              </a:tr>
              <a:tr h="544302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API Hook Detection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Vulnerable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Resistant</a:t>
                      </a:r>
                      <a:endParaRPr lang="en-US" sz="1600" b="1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Resistant</a:t>
                      </a:r>
                      <a:endParaRPr lang="en-US" sz="1600" b="1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6439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Suicide</a:t>
                      </a:r>
                      <a:r>
                        <a:rPr lang="en-US" sz="1600" b="1" baseline="0" dirty="0" smtClean="0"/>
                        <a:t> Testing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invasive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Less Invasive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Non-Invasive</a:t>
                      </a:r>
                    </a:p>
                  </a:txBody>
                  <a:tcPr/>
                </a:tc>
              </a:tr>
              <a:tr h="6572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Transient object mods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Resistant</a:t>
                      </a:r>
                      <a:endParaRPr lang="en-US" sz="1600" b="1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Vulnerable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(Snapshotting)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Vulnerable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(Final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State Only)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1381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/>
                        <a:t>Vbox</a:t>
                      </a:r>
                      <a:r>
                        <a:rPr lang="en-US" sz="1600" b="1" baseline="0" dirty="0" smtClean="0"/>
                        <a:t> Shared Folder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Vulnerable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Resistant 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(uses SAMBA)</a:t>
                      </a:r>
                      <a:endParaRPr lang="en-US" sz="1200" b="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Resistant</a:t>
                      </a:r>
                      <a:endParaRPr lang="en-US" sz="1600" b="1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6439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Rootkit</a:t>
                      </a:r>
                      <a:r>
                        <a:rPr lang="en-US" sz="1600" b="1" baseline="0" dirty="0" smtClean="0"/>
                        <a:t> object hiding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Sees</a:t>
                      </a:r>
                      <a:r>
                        <a:rPr lang="en-US" sz="1600" b="1" baseline="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 RK Setup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(otherwise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vuln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Vulnerable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Resistant 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(not subject)</a:t>
                      </a:r>
                      <a:endParaRPr lang="en-US" sz="1200" b="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6143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Resource Locking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Partially Vulnerable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Vulnerable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Resistant</a:t>
                      </a:r>
                      <a:endParaRPr lang="en-US" sz="1600" b="1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87912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Malware Stability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Invasive</a:t>
                      </a:r>
                      <a:endParaRPr lang="en-US" sz="1600" b="1" baseline="0" dirty="0" smtClean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(may crash malware)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Non-Invasive</a:t>
                      </a:r>
                      <a:endParaRPr lang="en-US" sz="1600" b="1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Non-Invasive</a:t>
                      </a:r>
                      <a:endParaRPr lang="en-US" sz="1600" b="1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22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MarkIc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0383" y="1925359"/>
            <a:ext cx="3277591" cy="3236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6902" y="83128"/>
            <a:ext cx="7350827" cy="38001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Generation Binary Analysis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mag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340" y="1063637"/>
            <a:ext cx="5804816" cy="5297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320" y="744512"/>
            <a:ext cx="2760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http://</a:t>
            </a:r>
            <a:r>
              <a:rPr lang="en-US" sz="1600" b="1" dirty="0" err="1" smtClean="0"/>
              <a:t>eureka.cyber-ta.org</a:t>
            </a:r>
            <a:endParaRPr lang="en-US" sz="1600" b="1" dirty="0"/>
          </a:p>
          <a:p>
            <a:r>
              <a:rPr lang="en-US" sz="1400" dirty="0" smtClean="0"/>
              <a:t>First Online Free Unpacking System</a:t>
            </a:r>
          </a:p>
          <a:p>
            <a:r>
              <a:rPr lang="en-US" sz="1400" dirty="0" smtClean="0"/>
              <a:t>Went Live November 2007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73" y="659438"/>
            <a:ext cx="7589753" cy="583793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56902" y="72179"/>
            <a:ext cx="7350827" cy="380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Generation Binary Analysis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87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26" y="770136"/>
            <a:ext cx="5982335" cy="490604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93927" y="716032"/>
            <a:ext cx="6560080" cy="5781346"/>
            <a:chOff x="1071993" y="629728"/>
            <a:chExt cx="6976452" cy="6107503"/>
          </a:xfrm>
        </p:grpSpPr>
        <p:sp>
          <p:nvSpPr>
            <p:cNvPr id="3" name="Rectangle 2"/>
            <p:cNvSpPr/>
            <p:nvPr/>
          </p:nvSpPr>
          <p:spPr>
            <a:xfrm>
              <a:off x="1206019" y="6349427"/>
              <a:ext cx="6773411" cy="34534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Ubuntu Linux</a:t>
              </a:r>
              <a:endParaRPr lang="en-US" sz="16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04597" y="5928231"/>
              <a:ext cx="4574833" cy="3453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Virtualbox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6321" y="5919605"/>
              <a:ext cx="2129544" cy="35179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Apache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993" y="629728"/>
              <a:ext cx="6976452" cy="6107503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70748" y="175184"/>
            <a:ext cx="8385877" cy="380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Generation: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Auto-Reverse Engineering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16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071993" y="771743"/>
            <a:ext cx="6976452" cy="5784693"/>
            <a:chOff x="1071993" y="629728"/>
            <a:chExt cx="6976452" cy="6107503"/>
          </a:xfrm>
        </p:grpSpPr>
        <p:sp>
          <p:nvSpPr>
            <p:cNvPr id="69" name="Rectangle 68"/>
            <p:cNvSpPr/>
            <p:nvPr/>
          </p:nvSpPr>
          <p:spPr>
            <a:xfrm>
              <a:off x="1206019" y="6349427"/>
              <a:ext cx="6773411" cy="34534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Ubuntu Linux</a:t>
              </a:r>
              <a:endParaRPr lang="en-US" sz="1600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04597" y="5928231"/>
              <a:ext cx="4574833" cy="3453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Virtualbox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16321" y="5919605"/>
              <a:ext cx="2129544" cy="35179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Apache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71993" y="629728"/>
              <a:ext cx="6976452" cy="6107503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cxnSp>
        <p:nvCxnSpPr>
          <p:cNvPr id="82" name="Elbow Connector 81"/>
          <p:cNvCxnSpPr>
            <a:endCxn id="90" idx="1"/>
          </p:cNvCxnSpPr>
          <p:nvPr/>
        </p:nvCxnSpPr>
        <p:spPr>
          <a:xfrm flipV="1">
            <a:off x="1574018" y="1578057"/>
            <a:ext cx="1922248" cy="797612"/>
          </a:xfrm>
          <a:prstGeom prst="bentConnector3">
            <a:avLst>
              <a:gd name="adj1" fmla="val 40318"/>
            </a:avLst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488144" y="1146262"/>
            <a:ext cx="1076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Virus Analyzer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3485690" y="1454936"/>
            <a:ext cx="778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FastTrack</a:t>
            </a:r>
            <a:endParaRPr lang="en-US" sz="1200" dirty="0"/>
          </a:p>
        </p:txBody>
      </p:sp>
      <p:sp>
        <p:nvSpPr>
          <p:cNvPr id="90" name="Rectangle 89"/>
          <p:cNvSpPr/>
          <p:nvPr/>
        </p:nvSpPr>
        <p:spPr>
          <a:xfrm>
            <a:off x="3496266" y="1169062"/>
            <a:ext cx="1276897" cy="817989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1" name="TextBox 90"/>
          <p:cNvSpPr txBox="1"/>
          <p:nvPr/>
        </p:nvSpPr>
        <p:spPr>
          <a:xfrm>
            <a:off x="3493032" y="1711104"/>
            <a:ext cx="47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PEID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3439400" y="875841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Binary Structure</a:t>
            </a:r>
            <a:endParaRPr lang="en-US" sz="1400" b="1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3496266" y="1448533"/>
            <a:ext cx="1265949" cy="2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502147" y="1723490"/>
            <a:ext cx="126006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>
            <a:off x="3099537" y="1498630"/>
            <a:ext cx="366494" cy="214966"/>
          </a:xfrm>
          <a:prstGeom prst="bentConnector3">
            <a:avLst>
              <a:gd name="adj1" fmla="val -546"/>
            </a:avLst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/>
          <p:nvPr/>
        </p:nvCxnSpPr>
        <p:spPr>
          <a:xfrm flipV="1">
            <a:off x="3109287" y="1264627"/>
            <a:ext cx="379490" cy="234005"/>
          </a:xfrm>
          <a:prstGeom prst="bentConnector3">
            <a:avLst>
              <a:gd name="adj1" fmla="val -1384"/>
            </a:avLst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228300" y="2059395"/>
            <a:ext cx="757397" cy="155477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8" name="TextBox 127"/>
          <p:cNvSpPr txBox="1"/>
          <p:nvPr/>
        </p:nvSpPr>
        <p:spPr>
          <a:xfrm>
            <a:off x="1272860" y="2435550"/>
            <a:ext cx="7008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Web</a:t>
            </a:r>
          </a:p>
          <a:p>
            <a:pPr algn="ctr"/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Interface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298997" y="2077004"/>
            <a:ext cx="562707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Binary Structure</a:t>
            </a:r>
            <a:endParaRPr lang="en-US" sz="1050" b="1" dirty="0"/>
          </a:p>
          <a:p>
            <a:pPr algn="just"/>
            <a:r>
              <a:rPr lang="en-US" sz="1400" dirty="0" smtClean="0"/>
              <a:t>A structural analysis to classify and label the binary sample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b="1" dirty="0" smtClean="0"/>
              <a:t>Virus Analysis </a:t>
            </a:r>
            <a:r>
              <a:rPr lang="en-US" sz="1400" dirty="0" smtClean="0"/>
              <a:t>– the binary is vetted against a battery of 54 antivirus tools.  Labels are normalized and a diagnosis string is produced from the longest common substring of AV labels</a:t>
            </a:r>
          </a:p>
          <a:p>
            <a:pPr algn="just"/>
            <a:endParaRPr lang="en-US" sz="1400" dirty="0"/>
          </a:p>
          <a:p>
            <a:pPr algn="just">
              <a:spcAft>
                <a:spcPts val="600"/>
              </a:spcAft>
            </a:pPr>
            <a:r>
              <a:rPr lang="en-US" sz="1400" b="1" dirty="0"/>
              <a:t>FastTrack</a:t>
            </a:r>
            <a:r>
              <a:rPr lang="en-US" sz="1400" dirty="0"/>
              <a:t> </a:t>
            </a:r>
            <a:r>
              <a:rPr lang="en-US" sz="1400" dirty="0" smtClean="0"/>
              <a:t>– employs an image based processing algorithm to conduct a supervised labeling of unknown binaries to a corpus of labeled binaries </a:t>
            </a:r>
            <a:endParaRPr lang="en-US" sz="1000" dirty="0" smtClean="0"/>
          </a:p>
          <a:p>
            <a:pPr algn="just"/>
            <a:r>
              <a:rPr lang="en-US" sz="1000" dirty="0" smtClean="0"/>
              <a:t>	L</a:t>
            </a:r>
            <a:r>
              <a:rPr lang="en-US" sz="1000" dirty="0"/>
              <a:t>. </a:t>
            </a:r>
            <a:r>
              <a:rPr lang="en-US" sz="1000" dirty="0" err="1"/>
              <a:t>Nataraj</a:t>
            </a:r>
            <a:r>
              <a:rPr lang="en-US" sz="1000" dirty="0"/>
              <a:t>, V. </a:t>
            </a:r>
            <a:r>
              <a:rPr lang="en-US" sz="1000" dirty="0" err="1"/>
              <a:t>Yegneswaran</a:t>
            </a:r>
            <a:r>
              <a:rPr lang="en-US" sz="1000" dirty="0"/>
              <a:t>, P. </a:t>
            </a:r>
            <a:r>
              <a:rPr lang="en-US" sz="1000" dirty="0" err="1"/>
              <a:t>Porras</a:t>
            </a:r>
            <a:r>
              <a:rPr lang="en-US" sz="1000" dirty="0"/>
              <a:t>, J. Zhang,  A Comparative Assessment of </a:t>
            </a:r>
            <a:r>
              <a:rPr lang="en-US" sz="1000" dirty="0" smtClean="0"/>
              <a:t> Malware </a:t>
            </a:r>
            <a:r>
              <a:rPr lang="en-US" sz="1000" dirty="0"/>
              <a:t>Classification Using Binary Texture Analysis and Dynamic Analysis, in </a:t>
            </a:r>
            <a:r>
              <a:rPr lang="en-US" sz="1000" dirty="0" smtClean="0"/>
              <a:t>the </a:t>
            </a:r>
            <a:r>
              <a:rPr lang="en-US" sz="1000" i="1" dirty="0" smtClean="0"/>
              <a:t>4TH </a:t>
            </a:r>
            <a:r>
              <a:rPr lang="en-US" sz="1000" i="1" dirty="0"/>
              <a:t>ACM Workshop on Artificial Intelligence and Security</a:t>
            </a:r>
            <a:r>
              <a:rPr lang="en-US" sz="1000" dirty="0"/>
              <a:t>, 2011</a:t>
            </a:r>
            <a:r>
              <a:rPr lang="en-US" sz="1000" dirty="0" smtClean="0"/>
              <a:t>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b="1" dirty="0" smtClean="0"/>
              <a:t>PEID</a:t>
            </a:r>
            <a:r>
              <a:rPr lang="en-US" sz="1400" dirty="0" smtClean="0"/>
              <a:t> - </a:t>
            </a:r>
            <a:r>
              <a:rPr lang="en-US" sz="1400" dirty="0" err="1"/>
              <a:t>PEiD</a:t>
            </a:r>
            <a:r>
              <a:rPr lang="en-US" sz="1400" dirty="0"/>
              <a:t> detects most common packers, </a:t>
            </a:r>
            <a:r>
              <a:rPr lang="en-US" sz="1400" dirty="0" err="1"/>
              <a:t>cryptors</a:t>
            </a:r>
            <a:r>
              <a:rPr lang="en-US" sz="1400" dirty="0"/>
              <a:t> and compilers for PE files. It can currently detect more than 600 different signatures in PE </a:t>
            </a:r>
            <a:r>
              <a:rPr lang="en-US" sz="1400" dirty="0" smtClean="0"/>
              <a:t>files</a:t>
            </a:r>
            <a:endParaRPr lang="en-US" sz="1400" dirty="0"/>
          </a:p>
          <a:p>
            <a:pPr algn="just"/>
            <a:endParaRPr lang="en-US" sz="1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053298" y="43796"/>
            <a:ext cx="50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Binary</a:t>
            </a:r>
            <a:r>
              <a:rPr lang="en-US" sz="2400" dirty="0" smtClean="0"/>
              <a:t>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Structural Analysis</a:t>
            </a:r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629086" y="2818322"/>
            <a:ext cx="618868" cy="25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3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1993" y="821147"/>
            <a:ext cx="6976452" cy="5664257"/>
            <a:chOff x="1071993" y="629728"/>
            <a:chExt cx="6976452" cy="6107503"/>
          </a:xfrm>
        </p:grpSpPr>
        <p:sp>
          <p:nvSpPr>
            <p:cNvPr id="3" name="Rectangle 2"/>
            <p:cNvSpPr/>
            <p:nvPr/>
          </p:nvSpPr>
          <p:spPr>
            <a:xfrm>
              <a:off x="1206019" y="6349427"/>
              <a:ext cx="6773411" cy="34534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Ubuntu Linux</a:t>
              </a:r>
              <a:endParaRPr lang="en-US" sz="16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04597" y="5928231"/>
              <a:ext cx="4574833" cy="3453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Virtualbox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6321" y="5919605"/>
              <a:ext cx="2129544" cy="35179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Apache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993" y="629728"/>
              <a:ext cx="6976452" cy="6107503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cxnSp>
        <p:nvCxnSpPr>
          <p:cNvPr id="20" name="Elbow Connector 19"/>
          <p:cNvCxnSpPr/>
          <p:nvPr/>
        </p:nvCxnSpPr>
        <p:spPr>
          <a:xfrm flipV="1">
            <a:off x="1562423" y="2500401"/>
            <a:ext cx="1955195" cy="184573"/>
          </a:xfrm>
          <a:prstGeom prst="bentConnector3">
            <a:avLst>
              <a:gd name="adj1" fmla="val 40296"/>
            </a:avLst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70499" y="2403379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SRI Sandbox</a:t>
            </a:r>
            <a:endParaRPr lang="en-US" sz="1100" dirty="0"/>
          </a:p>
        </p:txBody>
      </p:sp>
      <p:sp>
        <p:nvSpPr>
          <p:cNvPr id="30" name="Rectangle 29"/>
          <p:cNvSpPr/>
          <p:nvPr/>
        </p:nvSpPr>
        <p:spPr>
          <a:xfrm>
            <a:off x="3509643" y="2397729"/>
            <a:ext cx="1208372" cy="253498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1" name="TextBox 30"/>
          <p:cNvSpPr txBox="1"/>
          <p:nvPr/>
        </p:nvSpPr>
        <p:spPr>
          <a:xfrm>
            <a:off x="3445668" y="2067089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Dynamic Analyses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73218" y="2740373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Cuckoo Sandbox</a:t>
            </a:r>
            <a:endParaRPr lang="en-US" sz="1100" dirty="0"/>
          </a:p>
        </p:txBody>
      </p:sp>
      <p:sp>
        <p:nvSpPr>
          <p:cNvPr id="33" name="Rectangle 32"/>
          <p:cNvSpPr/>
          <p:nvPr/>
        </p:nvSpPr>
        <p:spPr>
          <a:xfrm>
            <a:off x="3522639" y="2727221"/>
            <a:ext cx="1195376" cy="253498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4" name="Elbow Connector 33"/>
          <p:cNvCxnSpPr/>
          <p:nvPr/>
        </p:nvCxnSpPr>
        <p:spPr>
          <a:xfrm>
            <a:off x="1627301" y="2684970"/>
            <a:ext cx="1895338" cy="169000"/>
          </a:xfrm>
          <a:prstGeom prst="bentConnector3">
            <a:avLst>
              <a:gd name="adj1" fmla="val 37654"/>
            </a:avLst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34119" y="2399128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VM Introspector</a:t>
            </a:r>
            <a:endParaRPr lang="en-US" sz="1100" dirty="0"/>
          </a:p>
        </p:txBody>
      </p:sp>
      <p:sp>
        <p:nvSpPr>
          <p:cNvPr id="45" name="Rectangle 44"/>
          <p:cNvSpPr/>
          <p:nvPr/>
        </p:nvSpPr>
        <p:spPr>
          <a:xfrm>
            <a:off x="4770624" y="2392354"/>
            <a:ext cx="1208370" cy="253498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2" name="Rectangle 61"/>
          <p:cNvSpPr/>
          <p:nvPr/>
        </p:nvSpPr>
        <p:spPr>
          <a:xfrm>
            <a:off x="4773875" y="2720722"/>
            <a:ext cx="1208370" cy="253498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3" name="TextBox 62"/>
          <p:cNvSpPr txBox="1"/>
          <p:nvPr/>
        </p:nvSpPr>
        <p:spPr>
          <a:xfrm>
            <a:off x="4842988" y="2727496"/>
            <a:ext cx="9849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Forensics Gen</a:t>
            </a:r>
            <a:endParaRPr lang="en-US" sz="1100" dirty="0"/>
          </a:p>
        </p:txBody>
      </p:sp>
      <p:sp>
        <p:nvSpPr>
          <p:cNvPr id="66" name="TextBox 65"/>
          <p:cNvSpPr txBox="1"/>
          <p:nvPr/>
        </p:nvSpPr>
        <p:spPr>
          <a:xfrm>
            <a:off x="2077336" y="3083109"/>
            <a:ext cx="58158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Dynamic Analyses</a:t>
            </a:r>
            <a:endParaRPr lang="en-US" b="1" dirty="0"/>
          </a:p>
          <a:p>
            <a:pPr algn="just"/>
            <a:r>
              <a:rPr lang="en-US" sz="1400" dirty="0" smtClean="0"/>
              <a:t>involves the execution of an application in a </a:t>
            </a:r>
            <a:r>
              <a:rPr lang="en-US" sz="1400" dirty="0"/>
              <a:t>carefully monitored environment to build a profile of </a:t>
            </a:r>
            <a:r>
              <a:rPr lang="en-US" sz="1400" dirty="0" smtClean="0"/>
              <a:t>the application’s </a:t>
            </a:r>
            <a:r>
              <a:rPr lang="en-US" sz="1400" dirty="0"/>
              <a:t>runtime </a:t>
            </a:r>
            <a:r>
              <a:rPr lang="en-US" sz="1400" dirty="0" smtClean="0"/>
              <a:t>behavior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smtClean="0"/>
              <a:t>SRI Sandbox - </a:t>
            </a:r>
            <a:r>
              <a:rPr lang="en-US" sz="1050" b="1" dirty="0" smtClean="0"/>
              <a:t> </a:t>
            </a:r>
            <a:r>
              <a:rPr lang="en-US" sz="1400" dirty="0" smtClean="0"/>
              <a:t>our proprietary malicious binary execution environment, which employs runtime host and network forensic analyses and post-execution VM image introspection</a:t>
            </a:r>
          </a:p>
          <a:p>
            <a:pPr algn="just"/>
            <a:endParaRPr lang="en-US" sz="1400" dirty="0"/>
          </a:p>
          <a:p>
            <a:pPr algn="just"/>
            <a:r>
              <a:rPr lang="en-US" b="1" dirty="0"/>
              <a:t>Cuckoo Sandbox </a:t>
            </a:r>
            <a:r>
              <a:rPr lang="en-US" sz="1400" dirty="0" smtClean="0"/>
              <a:t>–  an open source binary execution sandbox, produced by the </a:t>
            </a:r>
            <a:r>
              <a:rPr lang="en-US" sz="1400" dirty="0" err="1" smtClean="0"/>
              <a:t>Honeynet</a:t>
            </a:r>
            <a:r>
              <a:rPr lang="en-US" sz="1400" dirty="0" smtClean="0"/>
              <a:t> Project </a:t>
            </a:r>
            <a:r>
              <a:rPr lang="en-US" sz="1400" dirty="0"/>
              <a:t>: </a:t>
            </a:r>
            <a:r>
              <a:rPr lang="en-US" sz="1400" dirty="0" smtClean="0"/>
              <a:t>   http</a:t>
            </a:r>
            <a:r>
              <a:rPr lang="en-US" sz="1400" dirty="0"/>
              <a:t>://</a:t>
            </a:r>
            <a:r>
              <a:rPr lang="en-US" sz="1400" dirty="0" err="1" smtClean="0"/>
              <a:t>www.cuckoobox.org</a:t>
            </a:r>
            <a:r>
              <a:rPr lang="en-US" sz="1400" dirty="0" smtClean="0"/>
              <a:t>/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2753947" y="117455"/>
            <a:ext cx="364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Dynamic Analyses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29086" y="2747290"/>
            <a:ext cx="618868" cy="25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228300" y="1988363"/>
            <a:ext cx="757397" cy="1554775"/>
            <a:chOff x="1228300" y="2240190"/>
            <a:chExt cx="757397" cy="1554775"/>
          </a:xfrm>
        </p:grpSpPr>
        <p:sp>
          <p:nvSpPr>
            <p:cNvPr id="60" name="Rectangle 59"/>
            <p:cNvSpPr/>
            <p:nvPr/>
          </p:nvSpPr>
          <p:spPr>
            <a:xfrm>
              <a:off x="1228300" y="2240190"/>
              <a:ext cx="757397" cy="155477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72860" y="2616345"/>
              <a:ext cx="70083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Web</a:t>
              </a:r>
            </a:p>
            <a:p>
              <a:pPr algn="ctr"/>
              <a:endParaRPr lang="en-US" sz="11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Interface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97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2030528" y="613505"/>
            <a:ext cx="58517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Static Analysis</a:t>
            </a:r>
            <a:endParaRPr lang="en-US" b="1" dirty="0"/>
          </a:p>
          <a:p>
            <a:pPr algn="just"/>
            <a:r>
              <a:rPr lang="en-US" sz="1400" dirty="0" smtClean="0"/>
              <a:t>A reverse analysis which attempts to produce an approximation of the original source code implementation of an application</a:t>
            </a:r>
          </a:p>
          <a:p>
            <a:pPr algn="just"/>
            <a:endParaRPr lang="en-US" sz="1000" b="1" dirty="0"/>
          </a:p>
          <a:p>
            <a:pPr algn="just"/>
            <a:r>
              <a:rPr lang="en-US" b="1" dirty="0" smtClean="0"/>
              <a:t>Binary </a:t>
            </a:r>
            <a:r>
              <a:rPr lang="en-US" b="1" dirty="0" err="1" smtClean="0"/>
              <a:t>Unpacker</a:t>
            </a:r>
            <a:r>
              <a:rPr lang="en-US" b="1" dirty="0" smtClean="0"/>
              <a:t> -</a:t>
            </a:r>
            <a:r>
              <a:rPr lang="en-US" sz="1050" b="1" dirty="0" smtClean="0"/>
              <a:t> </a:t>
            </a:r>
            <a:r>
              <a:rPr lang="en-US" sz="1400" dirty="0" smtClean="0"/>
              <a:t>SRI’s 2nd-generation Eureka binary unpacking system</a:t>
            </a:r>
          </a:p>
          <a:p>
            <a:pPr algn="just"/>
            <a:endParaRPr lang="en-US" sz="1400" dirty="0"/>
          </a:p>
          <a:p>
            <a:pPr algn="just"/>
            <a:r>
              <a:rPr lang="en-US" b="1" dirty="0" smtClean="0"/>
              <a:t>C Code Generation </a:t>
            </a:r>
            <a:r>
              <a:rPr lang="en-US" sz="1400" dirty="0" smtClean="0"/>
              <a:t>–  a post processing of the binary disassembly to reverse common obfuscations, isolate the OEP, produce an iterative type analysis</a:t>
            </a:r>
            <a:endParaRPr lang="en-US" sz="1200" dirty="0" smtClean="0"/>
          </a:p>
          <a:p>
            <a:pPr algn="just"/>
            <a:endParaRPr lang="en-US" sz="1200" dirty="0"/>
          </a:p>
          <a:p>
            <a:pPr algn="just"/>
            <a:r>
              <a:rPr lang="en-US" b="1" dirty="0" smtClean="0"/>
              <a:t>Program Analytics </a:t>
            </a:r>
            <a:r>
              <a:rPr lang="en-US" sz="1400" dirty="0" smtClean="0"/>
              <a:t>– post processes the C program to extract important program semantics</a:t>
            </a:r>
          </a:p>
          <a:p>
            <a:pPr algn="just"/>
            <a:endParaRPr lang="en-US" sz="1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071993" y="579461"/>
            <a:ext cx="6976452" cy="5911189"/>
            <a:chOff x="1071993" y="629728"/>
            <a:chExt cx="6976452" cy="6107503"/>
          </a:xfrm>
        </p:grpSpPr>
        <p:sp>
          <p:nvSpPr>
            <p:cNvPr id="3" name="Rectangle 2"/>
            <p:cNvSpPr/>
            <p:nvPr/>
          </p:nvSpPr>
          <p:spPr>
            <a:xfrm>
              <a:off x="1206019" y="6349427"/>
              <a:ext cx="6773411" cy="34534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Ubuntu Linux</a:t>
              </a:r>
              <a:endParaRPr lang="en-US" sz="16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04597" y="5928231"/>
              <a:ext cx="4574833" cy="3453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Virtualbox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6321" y="5919605"/>
              <a:ext cx="2129544" cy="35179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Apache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993" y="629728"/>
              <a:ext cx="6976452" cy="6107503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28967" y="5039826"/>
            <a:ext cx="94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String / DNS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 smtClean="0"/>
              <a:t>nalysis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779" y="3951711"/>
            <a:ext cx="1199239" cy="1418043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ound Diagonal Corner Rectangle 8"/>
          <p:cNvSpPr/>
          <p:nvPr/>
        </p:nvSpPr>
        <p:spPr>
          <a:xfrm>
            <a:off x="3550465" y="4019220"/>
            <a:ext cx="1072304" cy="356043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ound Diagonal Corner Rectangle 9"/>
          <p:cNvSpPr/>
          <p:nvPr/>
        </p:nvSpPr>
        <p:spPr>
          <a:xfrm>
            <a:off x="3550465" y="4465388"/>
            <a:ext cx="1054438" cy="327490"/>
          </a:xfrm>
          <a:prstGeom prst="round2DiagRect">
            <a:avLst/>
          </a:prstGeom>
          <a:solidFill>
            <a:srgbClr val="FFFFFF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550465" y="4904226"/>
            <a:ext cx="1054438" cy="327490"/>
          </a:xfrm>
          <a:prstGeom prst="round2DiagRect">
            <a:avLst/>
          </a:prstGeom>
          <a:solidFill>
            <a:srgbClr val="FFFFFF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TextBox 11"/>
          <p:cNvSpPr txBox="1"/>
          <p:nvPr/>
        </p:nvSpPr>
        <p:spPr>
          <a:xfrm>
            <a:off x="3665233" y="3960128"/>
            <a:ext cx="83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Native API</a:t>
            </a:r>
          </a:p>
          <a:p>
            <a:pPr algn="ctr"/>
            <a:r>
              <a:rPr lang="en-US" sz="1200" dirty="0" smtClean="0"/>
              <a:t>Tracing</a:t>
            </a:r>
            <a:endParaRPr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6394" y="4501096"/>
            <a:ext cx="65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IDA Pro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728394" y="4945194"/>
            <a:ext cx="751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Eureka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92654" y="5060457"/>
            <a:ext cx="378610" cy="0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23457" y="364632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Binary Unpacking</a:t>
            </a:r>
            <a:endParaRPr lang="en-US" sz="1400" b="1" dirty="0"/>
          </a:p>
        </p:txBody>
      </p:sp>
      <p:cxnSp>
        <p:nvCxnSpPr>
          <p:cNvPr id="37" name="Elbow Connector 36"/>
          <p:cNvCxnSpPr>
            <a:endCxn id="8" idx="1"/>
          </p:cNvCxnSpPr>
          <p:nvPr/>
        </p:nvCxnSpPr>
        <p:spPr>
          <a:xfrm>
            <a:off x="1613629" y="3523775"/>
            <a:ext cx="1878151" cy="1136958"/>
          </a:xfrm>
          <a:prstGeom prst="bentConnector3">
            <a:avLst>
              <a:gd name="adj1" fmla="val 50000"/>
            </a:avLst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064760" y="3751271"/>
            <a:ext cx="1199239" cy="1774482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Round Diagonal Corner Rectangle 38"/>
          <p:cNvSpPr/>
          <p:nvPr/>
        </p:nvSpPr>
        <p:spPr>
          <a:xfrm>
            <a:off x="5132072" y="4666715"/>
            <a:ext cx="1072304" cy="354946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Round Diagonal Corner Rectangle 39"/>
          <p:cNvSpPr/>
          <p:nvPr/>
        </p:nvSpPr>
        <p:spPr>
          <a:xfrm>
            <a:off x="5140699" y="4260445"/>
            <a:ext cx="1054438" cy="327490"/>
          </a:xfrm>
          <a:prstGeom prst="round2DiagRect">
            <a:avLst/>
          </a:prstGeom>
          <a:solidFill>
            <a:srgbClr val="FFFFFF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ound Diagonal Corner Rectangle 40"/>
          <p:cNvSpPr/>
          <p:nvPr/>
        </p:nvSpPr>
        <p:spPr>
          <a:xfrm>
            <a:off x="5123446" y="5121977"/>
            <a:ext cx="1054438" cy="345276"/>
          </a:xfrm>
          <a:prstGeom prst="round2DiagRect">
            <a:avLst/>
          </a:prstGeom>
          <a:solidFill>
            <a:srgbClr val="FFFFFF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TextBox 41"/>
          <p:cNvSpPr txBox="1"/>
          <p:nvPr/>
        </p:nvSpPr>
        <p:spPr>
          <a:xfrm>
            <a:off x="5257378" y="387585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Renaissance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058625" y="4176404"/>
            <a:ext cx="119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.asm  to C</a:t>
            </a:r>
          </a:p>
          <a:p>
            <a:pPr algn="ctr"/>
            <a:r>
              <a:rPr lang="en-US" sz="1200" dirty="0" smtClean="0"/>
              <a:t>Decompilation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7088" y="3440256"/>
            <a:ext cx="1581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 Code Generation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6608492" y="3731770"/>
            <a:ext cx="1199239" cy="1784230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Round Diagonal Corner Rectangle 47"/>
          <p:cNvSpPr/>
          <p:nvPr/>
        </p:nvSpPr>
        <p:spPr>
          <a:xfrm>
            <a:off x="6667178" y="4240219"/>
            <a:ext cx="1072304" cy="327490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9" name="Round Diagonal Corner Rectangle 48"/>
          <p:cNvSpPr/>
          <p:nvPr/>
        </p:nvSpPr>
        <p:spPr>
          <a:xfrm>
            <a:off x="6667178" y="4666888"/>
            <a:ext cx="1054438" cy="327490"/>
          </a:xfrm>
          <a:prstGeom prst="round2DiagRect">
            <a:avLst/>
          </a:prstGeom>
          <a:solidFill>
            <a:srgbClr val="FFFFFF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0" name="Round Diagonal Corner Rectangle 49"/>
          <p:cNvSpPr/>
          <p:nvPr/>
        </p:nvSpPr>
        <p:spPr>
          <a:xfrm>
            <a:off x="6667178" y="5105724"/>
            <a:ext cx="1054438" cy="351778"/>
          </a:xfrm>
          <a:prstGeom prst="round2Diag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TextBox 50"/>
          <p:cNvSpPr txBox="1"/>
          <p:nvPr/>
        </p:nvSpPr>
        <p:spPr>
          <a:xfrm>
            <a:off x="6761337" y="4240294"/>
            <a:ext cx="892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Cryptfinder</a:t>
            </a:r>
            <a:endParaRPr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439568" y="3412977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Program Analytics</a:t>
            </a:r>
            <a:endParaRPr lang="en-US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695055" y="4577351"/>
            <a:ext cx="1018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Win API Recovery</a:t>
            </a:r>
            <a:endParaRPr sz="1100" dirty="0"/>
          </a:p>
        </p:txBody>
      </p:sp>
      <p:sp>
        <p:nvSpPr>
          <p:cNvPr id="54" name="Round Diagonal Corner Rectangle 53"/>
          <p:cNvSpPr/>
          <p:nvPr/>
        </p:nvSpPr>
        <p:spPr>
          <a:xfrm>
            <a:off x="5126695" y="3820521"/>
            <a:ext cx="1072304" cy="354946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255911" y="5034457"/>
            <a:ext cx="355839" cy="3799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 Diagonal Corner Rectangle 55"/>
          <p:cNvSpPr/>
          <p:nvPr/>
        </p:nvSpPr>
        <p:spPr>
          <a:xfrm>
            <a:off x="6670424" y="3814461"/>
            <a:ext cx="1072304" cy="346303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7" name="TextBox 56"/>
          <p:cNvSpPr txBox="1"/>
          <p:nvPr/>
        </p:nvSpPr>
        <p:spPr>
          <a:xfrm>
            <a:off x="6790917" y="3743297"/>
            <a:ext cx="820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Call graph</a:t>
            </a:r>
          </a:p>
          <a:p>
            <a:pPr algn="ctr"/>
            <a:r>
              <a:rPr lang="en-US" sz="1200" dirty="0" smtClean="0"/>
              <a:t>HTML gen</a:t>
            </a:r>
            <a:endParaRPr sz="1100" dirty="0"/>
          </a:p>
        </p:txBody>
      </p:sp>
      <p:sp>
        <p:nvSpPr>
          <p:cNvPr id="64" name="TextBox 63"/>
          <p:cNvSpPr txBox="1"/>
          <p:nvPr/>
        </p:nvSpPr>
        <p:spPr>
          <a:xfrm>
            <a:off x="5028635" y="4551074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SRI </a:t>
            </a:r>
          </a:p>
          <a:p>
            <a:pPr algn="ctr"/>
            <a:r>
              <a:rPr lang="en-US" sz="1200" dirty="0" smtClean="0"/>
              <a:t>Deobfuscator</a:t>
            </a:r>
            <a:r>
              <a:rPr lang="en-US" sz="1200" dirty="0"/>
              <a:t> </a:t>
            </a:r>
            <a:r>
              <a:rPr lang="en-US" sz="1200" dirty="0" smtClean="0"/>
              <a:t>libs</a:t>
            </a:r>
            <a:endParaRPr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5071384" y="5049983"/>
            <a:ext cx="117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Assembly</a:t>
            </a:r>
          </a:p>
          <a:p>
            <a:pPr algn="ctr"/>
            <a:r>
              <a:rPr lang="en-US" sz="1200" dirty="0"/>
              <a:t>p</a:t>
            </a:r>
            <a:r>
              <a:rPr lang="en-US" sz="1200" dirty="0" smtClean="0"/>
              <a:t>ost-processing</a:t>
            </a:r>
            <a:endParaRPr sz="1200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29086" y="2814182"/>
            <a:ext cx="618868" cy="25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228300" y="2055255"/>
            <a:ext cx="757397" cy="1554775"/>
            <a:chOff x="1228300" y="2240190"/>
            <a:chExt cx="757397" cy="1554775"/>
          </a:xfrm>
        </p:grpSpPr>
        <p:sp>
          <p:nvSpPr>
            <p:cNvPr id="60" name="Rectangle 59"/>
            <p:cNvSpPr/>
            <p:nvPr/>
          </p:nvSpPr>
          <p:spPr>
            <a:xfrm>
              <a:off x="1228300" y="2240190"/>
              <a:ext cx="757397" cy="155477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72860" y="2616345"/>
              <a:ext cx="70083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Web</a:t>
              </a:r>
            </a:p>
            <a:p>
              <a:pPr algn="ctr"/>
              <a:endParaRPr lang="en-US" sz="11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Interface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918162" y="-9884"/>
            <a:ext cx="3151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Static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Analyses</a:t>
            </a:r>
          </a:p>
        </p:txBody>
      </p:sp>
    </p:spTree>
    <p:extLst>
      <p:ext uri="{BB962C8B-B14F-4D97-AF65-F5344CB8AC3E}">
        <p14:creationId xmlns:p14="http://schemas.microsoft.com/office/powerpoint/2010/main" val="417110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1993" y="776726"/>
            <a:ext cx="6976452" cy="5726254"/>
            <a:chOff x="1071993" y="629728"/>
            <a:chExt cx="6976452" cy="6107503"/>
          </a:xfrm>
        </p:grpSpPr>
        <p:sp>
          <p:nvSpPr>
            <p:cNvPr id="3" name="Rectangle 2"/>
            <p:cNvSpPr/>
            <p:nvPr/>
          </p:nvSpPr>
          <p:spPr>
            <a:xfrm>
              <a:off x="1206019" y="6349427"/>
              <a:ext cx="6773411" cy="34534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Ubuntu Linux</a:t>
              </a:r>
              <a:endParaRPr lang="en-US" sz="16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04597" y="5928231"/>
              <a:ext cx="4574833" cy="3453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Virtualbox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6321" y="5919605"/>
              <a:ext cx="2129544" cy="35179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Apache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1993" y="629728"/>
              <a:ext cx="6976452" cy="6107503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620635" y="1162059"/>
            <a:ext cx="3041855" cy="2172410"/>
            <a:chOff x="4620635" y="1396310"/>
            <a:chExt cx="3041855" cy="2172410"/>
          </a:xfrm>
        </p:grpSpPr>
        <p:sp>
          <p:nvSpPr>
            <p:cNvPr id="17" name="Snip Diagonal Corner Rectangle 16"/>
            <p:cNvSpPr/>
            <p:nvPr/>
          </p:nvSpPr>
          <p:spPr>
            <a:xfrm>
              <a:off x="6764115" y="1396310"/>
              <a:ext cx="898375" cy="1318602"/>
            </a:xfrm>
            <a:prstGeom prst="snip2Diag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7213303" y="2744163"/>
              <a:ext cx="458" cy="824557"/>
            </a:xfrm>
            <a:prstGeom prst="straightConnector1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620635" y="1704390"/>
              <a:ext cx="2125364" cy="1"/>
            </a:xfrm>
            <a:prstGeom prst="straightConnector1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5991995" y="2283554"/>
              <a:ext cx="763755" cy="757245"/>
            </a:xfrm>
            <a:prstGeom prst="straightConnector1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1562423" y="844283"/>
            <a:ext cx="6251902" cy="4632154"/>
            <a:chOff x="1562423" y="1078534"/>
            <a:chExt cx="6251902" cy="4632154"/>
          </a:xfrm>
        </p:grpSpPr>
        <p:grpSp>
          <p:nvGrpSpPr>
            <p:cNvPr id="104" name="Group 103"/>
            <p:cNvGrpSpPr/>
            <p:nvPr/>
          </p:nvGrpSpPr>
          <p:grpSpPr>
            <a:xfrm>
              <a:off x="1574018" y="1078534"/>
              <a:ext cx="3070394" cy="1477929"/>
              <a:chOff x="1574018" y="1078534"/>
              <a:chExt cx="3070394" cy="1477929"/>
            </a:xfrm>
          </p:grpSpPr>
          <p:cxnSp>
            <p:nvCxnSpPr>
              <p:cNvPr id="16" name="Elbow Connector 15"/>
              <p:cNvCxnSpPr>
                <a:endCxn id="24" idx="1"/>
              </p:cNvCxnSpPr>
              <p:nvPr/>
            </p:nvCxnSpPr>
            <p:spPr>
              <a:xfrm flipV="1">
                <a:off x="1574018" y="1682981"/>
                <a:ext cx="1922249" cy="873482"/>
              </a:xfrm>
              <a:prstGeom prst="bentConnector3">
                <a:avLst>
                  <a:gd name="adj1" fmla="val 39856"/>
                </a:avLst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488144" y="1327057"/>
                <a:ext cx="9252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Virus Analyzer</a:t>
                </a:r>
                <a:endParaRPr lang="en-US" sz="1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485690" y="1537190"/>
                <a:ext cx="6783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FastTrack</a:t>
                </a:r>
                <a:endParaRPr lang="en-US" sz="10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96266" y="1349857"/>
                <a:ext cx="1116695" cy="666247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93032" y="1793358"/>
                <a:ext cx="4235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PEID</a:t>
                </a:r>
                <a:endParaRPr lang="en-US" sz="1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05959" y="1078534"/>
                <a:ext cx="113845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Binary Structure</a:t>
                </a:r>
                <a:endParaRPr lang="en-US" sz="1100" b="1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496266" y="1541736"/>
                <a:ext cx="1116695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502147" y="1794795"/>
                <a:ext cx="1116695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4"/>
              <p:cNvCxnSpPr/>
              <p:nvPr/>
            </p:nvCxnSpPr>
            <p:spPr>
              <a:xfrm>
                <a:off x="3099537" y="1679425"/>
                <a:ext cx="366494" cy="214966"/>
              </a:xfrm>
              <a:prstGeom prst="bentConnector3">
                <a:avLst>
                  <a:gd name="adj1" fmla="val -546"/>
                </a:avLst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lbow Connector 35"/>
              <p:cNvCxnSpPr/>
              <p:nvPr/>
            </p:nvCxnSpPr>
            <p:spPr>
              <a:xfrm flipV="1">
                <a:off x="3109287" y="1445422"/>
                <a:ext cx="379490" cy="234005"/>
              </a:xfrm>
              <a:prstGeom prst="bentConnector3">
                <a:avLst>
                  <a:gd name="adj1" fmla="val -1384"/>
                </a:avLst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1562423" y="2373661"/>
              <a:ext cx="4419822" cy="864760"/>
              <a:chOff x="1562423" y="2373661"/>
              <a:chExt cx="4419822" cy="86476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525051" y="2373661"/>
                <a:ext cx="124104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Dynamic Analyses</a:t>
                </a:r>
                <a:endParaRPr lang="en-US" sz="1100" b="1" dirty="0"/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1562423" y="2644181"/>
                <a:ext cx="4419822" cy="594240"/>
                <a:chOff x="1562423" y="2644181"/>
                <a:chExt cx="4419822" cy="594240"/>
              </a:xfrm>
            </p:grpSpPr>
            <p:cxnSp>
              <p:nvCxnSpPr>
                <p:cNvPr id="20" name="Elbow Connector 19"/>
                <p:cNvCxnSpPr/>
                <p:nvPr/>
              </p:nvCxnSpPr>
              <p:spPr>
                <a:xfrm flipV="1">
                  <a:off x="1562423" y="2752228"/>
                  <a:ext cx="1955195" cy="184573"/>
                </a:xfrm>
                <a:prstGeom prst="bentConnector3">
                  <a:avLst>
                    <a:gd name="adj1" fmla="val 40296"/>
                  </a:avLst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3570499" y="2655206"/>
                  <a:ext cx="81945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SRI Sandbox</a:t>
                  </a:r>
                  <a:endParaRPr lang="en-US" sz="1000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509643" y="2649556"/>
                  <a:ext cx="1208372" cy="253498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73218" y="2992200"/>
                  <a:ext cx="104227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Cuckoo Sandbox</a:t>
                  </a:r>
                  <a:endParaRPr lang="en-US" sz="1000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522639" y="2979048"/>
                  <a:ext cx="1195376" cy="253498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34" name="Elbow Connector 33"/>
                <p:cNvCxnSpPr/>
                <p:nvPr/>
              </p:nvCxnSpPr>
              <p:spPr>
                <a:xfrm>
                  <a:off x="1627301" y="2936797"/>
                  <a:ext cx="1895338" cy="169000"/>
                </a:xfrm>
                <a:prstGeom prst="bentConnector3">
                  <a:avLst>
                    <a:gd name="adj1" fmla="val 37654"/>
                  </a:avLst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4834119" y="2650955"/>
                  <a:ext cx="104067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VM Introspector</a:t>
                  </a:r>
                  <a:endParaRPr lang="en-US" sz="1000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4770624" y="2644181"/>
                  <a:ext cx="1208370" cy="253498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4773875" y="2972549"/>
                  <a:ext cx="1208370" cy="253498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4842988" y="2979323"/>
                  <a:ext cx="91082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Forensics Gen</a:t>
                  </a:r>
                  <a:endParaRPr lang="en-US" sz="1000" dirty="0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1613629" y="3663606"/>
              <a:ext cx="6200696" cy="2047082"/>
              <a:chOff x="1613629" y="3663606"/>
              <a:chExt cx="6200696" cy="2047082"/>
            </a:xfrm>
          </p:grpSpPr>
          <p:cxnSp>
            <p:nvCxnSpPr>
              <p:cNvPr id="77" name="Elbow Connector 76"/>
              <p:cNvCxnSpPr>
                <a:endCxn id="68" idx="1"/>
              </p:cNvCxnSpPr>
              <p:nvPr/>
            </p:nvCxnSpPr>
            <p:spPr>
              <a:xfrm>
                <a:off x="1613629" y="3708710"/>
                <a:ext cx="1878151" cy="1136958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6791495" y="5279506"/>
                <a:ext cx="8178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String / DNS</a:t>
                </a:r>
              </a:p>
              <a:p>
                <a:pPr algn="ctr"/>
                <a:r>
                  <a:rPr lang="en-US" sz="1000" dirty="0"/>
                  <a:t>a</a:t>
                </a:r>
                <a:r>
                  <a:rPr lang="en-US" sz="1000" dirty="0" smtClean="0"/>
                  <a:t>nalysis</a:t>
                </a:r>
                <a:endParaRPr 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491779" y="4136646"/>
                <a:ext cx="1199239" cy="1418043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9" name="Round Diagonal Corner Rectangle 68"/>
              <p:cNvSpPr/>
              <p:nvPr/>
            </p:nvSpPr>
            <p:spPr>
              <a:xfrm>
                <a:off x="3550465" y="4204155"/>
                <a:ext cx="1072304" cy="356043"/>
              </a:xfrm>
              <a:prstGeom prst="round2Diag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>
                <a:off x="3550465" y="4650323"/>
                <a:ext cx="1054438" cy="327490"/>
              </a:xfrm>
              <a:prstGeom prst="round2Diag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1" name="Round Diagonal Corner Rectangle 70"/>
              <p:cNvSpPr/>
              <p:nvPr/>
            </p:nvSpPr>
            <p:spPr>
              <a:xfrm>
                <a:off x="3550465" y="5089161"/>
                <a:ext cx="1054438" cy="327490"/>
              </a:xfrm>
              <a:prstGeom prst="round2Diag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719409" y="4188859"/>
                <a:ext cx="7232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Native API</a:t>
                </a:r>
              </a:p>
              <a:p>
                <a:pPr algn="ctr"/>
                <a:r>
                  <a:rPr lang="en-US" sz="1000" dirty="0" smtClean="0"/>
                  <a:t>Tracing</a:t>
                </a:r>
                <a:endParaRPr sz="9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786394" y="4686031"/>
                <a:ext cx="5757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IDA Pro</a:t>
                </a:r>
                <a:endParaRPr lang="en-US" sz="10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775531" y="5130129"/>
                <a:ext cx="6575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Eureka </a:t>
                </a:r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II</a:t>
                </a:r>
                <a:endParaRPr 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>
                <a:off x="4692654" y="5245392"/>
                <a:ext cx="378610" cy="0"/>
              </a:xfrm>
              <a:prstGeom prst="straightConnector1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3520521" y="3864102"/>
                <a:ext cx="116249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/>
                  <a:t>Binary Unpacking</a:t>
                </a:r>
                <a:endParaRPr lang="en-US" sz="1050" b="1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064760" y="3936206"/>
                <a:ext cx="1199239" cy="1774482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>
                <a:off x="5132072" y="4851650"/>
                <a:ext cx="1072304" cy="354946"/>
              </a:xfrm>
              <a:prstGeom prst="round2Diag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0" name="Round Diagonal Corner Rectangle 79"/>
              <p:cNvSpPr/>
              <p:nvPr/>
            </p:nvSpPr>
            <p:spPr>
              <a:xfrm>
                <a:off x="5140699" y="4445380"/>
                <a:ext cx="1054438" cy="327490"/>
              </a:xfrm>
              <a:prstGeom prst="round2Diag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1" name="Round Diagonal Corner Rectangle 80"/>
              <p:cNvSpPr/>
              <p:nvPr/>
            </p:nvSpPr>
            <p:spPr>
              <a:xfrm>
                <a:off x="5123446" y="5306912"/>
                <a:ext cx="1054438" cy="345276"/>
              </a:xfrm>
              <a:prstGeom prst="round2Diag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257378" y="4060788"/>
                <a:ext cx="82105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Renaissance</a:t>
                </a:r>
                <a:endParaRPr lang="en-US" sz="10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058625" y="4394186"/>
                <a:ext cx="1199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.asm  to C</a:t>
                </a:r>
              </a:p>
              <a:p>
                <a:pPr algn="ctr"/>
                <a:r>
                  <a:rPr lang="en-US" sz="1000" dirty="0" smtClean="0"/>
                  <a:t>Decompilation</a:t>
                </a:r>
                <a:endParaRPr 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052256" y="3668987"/>
                <a:ext cx="122982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/>
                  <a:t>C Code Generation</a:t>
                </a:r>
                <a:endParaRPr lang="en-US" sz="1050" b="1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608492" y="3916705"/>
                <a:ext cx="1199239" cy="178423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>
                <a:off x="6667178" y="4425154"/>
                <a:ext cx="1072304" cy="327490"/>
              </a:xfrm>
              <a:prstGeom prst="round2Diag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7" name="Round Diagonal Corner Rectangle 86"/>
              <p:cNvSpPr/>
              <p:nvPr/>
            </p:nvSpPr>
            <p:spPr>
              <a:xfrm>
                <a:off x="6667178" y="4851823"/>
                <a:ext cx="1054438" cy="327490"/>
              </a:xfrm>
              <a:prstGeom prst="round2DiagRect">
                <a:avLst/>
              </a:prstGeom>
              <a:solidFill>
                <a:srgbClr val="FFFFF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8" name="Round Diagonal Corner Rectangle 87"/>
              <p:cNvSpPr/>
              <p:nvPr/>
            </p:nvSpPr>
            <p:spPr>
              <a:xfrm>
                <a:off x="6667178" y="5290659"/>
                <a:ext cx="1054438" cy="351778"/>
              </a:xfrm>
              <a:prstGeom prst="round2DiagRect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818619" y="4425229"/>
                <a:ext cx="7777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Cryptfinder</a:t>
                </a:r>
                <a:endParaRPr sz="10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611752" y="3663606"/>
                <a:ext cx="120257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/>
                  <a:t>Program Analytics</a:t>
                </a:r>
                <a:endParaRPr lang="en-US" sz="105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695055" y="4827980"/>
                <a:ext cx="10184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Win API Recovery</a:t>
                </a:r>
                <a:endParaRPr sz="900" dirty="0"/>
              </a:p>
            </p:txBody>
          </p:sp>
          <p:sp>
            <p:nvSpPr>
              <p:cNvPr id="92" name="Round Diagonal Corner Rectangle 91"/>
              <p:cNvSpPr/>
              <p:nvPr/>
            </p:nvSpPr>
            <p:spPr>
              <a:xfrm>
                <a:off x="5126695" y="4005456"/>
                <a:ext cx="1072304" cy="354946"/>
              </a:xfrm>
              <a:prstGeom prst="round2Diag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93" name="Straight Arrow Connector 92"/>
              <p:cNvCxnSpPr/>
              <p:nvPr/>
            </p:nvCxnSpPr>
            <p:spPr>
              <a:xfrm>
                <a:off x="6255911" y="5219392"/>
                <a:ext cx="355839" cy="3799"/>
              </a:xfrm>
              <a:prstGeom prst="straightConnector1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ound Diagonal Corner Rectangle 93"/>
              <p:cNvSpPr/>
              <p:nvPr/>
            </p:nvSpPr>
            <p:spPr>
              <a:xfrm>
                <a:off x="6670424" y="3999396"/>
                <a:ext cx="1072304" cy="346303"/>
              </a:xfrm>
              <a:prstGeom prst="round2Diag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44980" y="3982977"/>
                <a:ext cx="712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Call graph</a:t>
                </a:r>
              </a:p>
              <a:p>
                <a:pPr algn="ctr"/>
                <a:r>
                  <a:rPr lang="en-US" sz="1000" dirty="0" smtClean="0"/>
                  <a:t>HTML gen</a:t>
                </a:r>
                <a:endParaRPr sz="9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126418" y="4834550"/>
                <a:ext cx="10919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SRI </a:t>
                </a:r>
              </a:p>
              <a:p>
                <a:pPr algn="ctr"/>
                <a:r>
                  <a:rPr lang="en-US" sz="1000" dirty="0" smtClean="0"/>
                  <a:t>Deobfuscator</a:t>
                </a:r>
                <a:r>
                  <a:rPr lang="en-US" sz="1000" dirty="0"/>
                  <a:t> </a:t>
                </a:r>
                <a:r>
                  <a:rPr lang="en-US" sz="1000" dirty="0" smtClean="0"/>
                  <a:t>libs</a:t>
                </a:r>
                <a:endParaRPr sz="10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154577" y="5278714"/>
                <a:ext cx="10054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Assembly</a:t>
                </a:r>
              </a:p>
              <a:p>
                <a:pPr algn="ctr"/>
                <a:r>
                  <a:rPr lang="en-US" sz="1000" dirty="0"/>
                  <a:t>p</a:t>
                </a:r>
                <a:r>
                  <a:rPr lang="en-US" sz="1000" dirty="0" smtClean="0"/>
                  <a:t>ost-processing</a:t>
                </a:r>
                <a:endParaRPr sz="1000" dirty="0"/>
              </a:p>
            </p:txBody>
          </p:sp>
        </p:grpSp>
      </p:grpSp>
      <p:cxnSp>
        <p:nvCxnSpPr>
          <p:cNvPr id="99" name="Straight Arrow Connector 98"/>
          <p:cNvCxnSpPr>
            <a:stCxn id="17" idx="0"/>
          </p:cNvCxnSpPr>
          <p:nvPr/>
        </p:nvCxnSpPr>
        <p:spPr>
          <a:xfrm flipV="1">
            <a:off x="7662490" y="1818836"/>
            <a:ext cx="618868" cy="25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629086" y="2764866"/>
            <a:ext cx="618868" cy="25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9981" y="1545851"/>
            <a:ext cx="7986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HTML/PDF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Report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Generator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228300" y="2005939"/>
            <a:ext cx="757397" cy="1554775"/>
            <a:chOff x="1228300" y="2240190"/>
            <a:chExt cx="757397" cy="1554775"/>
          </a:xfrm>
        </p:grpSpPr>
        <p:sp>
          <p:nvSpPr>
            <p:cNvPr id="60" name="Rectangle 59"/>
            <p:cNvSpPr/>
            <p:nvPr/>
          </p:nvSpPr>
          <p:spPr>
            <a:xfrm>
              <a:off x="1228300" y="2240190"/>
              <a:ext cx="757397" cy="155477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72860" y="2616345"/>
              <a:ext cx="70083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Web</a:t>
              </a:r>
            </a:p>
            <a:p>
              <a:pPr algn="ctr"/>
              <a:endParaRPr lang="en-US" sz="11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Interface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610575" y="40812"/>
            <a:ext cx="3766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Report Generation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514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10838</TotalTime>
  <Words>828</Words>
  <Application>Microsoft Macintosh PowerPoint</Application>
  <PresentationFormat>On-screen Show (4:3)</PresentationFormat>
  <Paragraphs>263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First Generation Binary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</dc:creator>
  <cp:lastModifiedBy>Phil Porras</cp:lastModifiedBy>
  <cp:revision>975</cp:revision>
  <cp:lastPrinted>2012-02-13T18:49:21Z</cp:lastPrinted>
  <dcterms:created xsi:type="dcterms:W3CDTF">2011-10-04T10:32:37Z</dcterms:created>
  <dcterms:modified xsi:type="dcterms:W3CDTF">2012-02-21T06:26:07Z</dcterms:modified>
</cp:coreProperties>
</file>